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76" d="100"/>
          <a:sy n="76" d="100"/>
        </p:scale>
        <p:origin x="71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00E8B5-9BE2-976D-D012-4FE1FC4B2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248E1D0-C8D7-5DC3-CC1B-A9E2CFA3C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F75E08-674A-9A80-59B8-AFCEB633C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3C79FB-AD0F-4962-F265-B051D4368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C4C5ED-F84C-5895-FE1E-BE3B4159D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213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6B821A-C09F-82BB-17F0-D4B5124B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0B3A63-88DA-F3BA-43CE-DE031231D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62459B-576A-BF6D-C866-AB5190514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CE1149-D471-6062-1277-BB168DFE8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5B7E04-B305-CF49-2660-C9934C2DC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99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E8EA33F-0296-03A9-160D-1A726DFCDA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3B2DC9E-5544-C8AB-6B43-73C9427993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43F2B6-2ACA-B4A6-0881-AC52C2E73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6860AA-9F81-B804-13A0-C1097D70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1A0BB3-1C88-755A-7FCC-D6C9BE9F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918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A21E5-F4DD-C774-39DC-EF6EFC78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65D8B-EF2D-78B5-4605-5644DFBE7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7FAA13-E530-1053-BBB0-76485366B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E92305-9597-6503-3A92-92EB05C3E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9F6E3F-B8F7-2B79-A002-FAAB17B9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710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F79A7-2C67-775E-6803-6E7ED578E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9BFFBB-BCEA-4F2D-414D-66CFF9756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EF87E3-09EA-2958-BAAF-EEF45BDF5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CC7BB0-26D3-2B69-0F1F-D743F47D7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74962B-9062-D5CD-193F-3DCA3CD30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69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D61D80-6D14-7102-0980-697303139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BBB5F9-7497-AFED-FFA4-B89D44EA7D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CE7339-83F2-8438-3ECA-27EEFC6EF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89DEF8-67BD-88A1-F101-BEF41AB40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EFFC8D-4950-6014-A099-E8472002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A1C03E-A425-6789-3EDB-F4CF537BC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878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D0DB15-4660-1EC0-B557-0081F71D7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B01200-FF88-5552-256D-3155C445D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319044-2310-5A9C-1346-744B4EF0D0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9969A56-54F0-B04C-32B1-FDF813A29A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607AEA-4C66-641A-AE0D-A592767F48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4461FC-25D1-FC3B-B6C3-E3BC963B4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60932DC-53FB-F932-12F2-6198D26D9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C568EFB-90B1-F3CF-5FD0-128365EAB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855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C52A1E-5EA5-8AF4-88B8-A0AE2698B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9BEB3C-CAFE-AC9E-C297-A3DA55D5B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E4BC6F-9D5F-3C45-935F-2DF13D6EB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6C3552-C5C0-5509-CFC8-03BD3EE4A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4618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B0636CF-CF9A-E50B-255D-4E7C37949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F6BC90-BED8-74F0-4149-78DEA93C2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40A2D0-867D-C3A3-5CA5-A567B229B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129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928725-7060-DF21-934A-6E59F4253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878687-B237-2603-3067-E25354083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1E2616-6B1F-6ED1-FE2D-97E8E7B9DA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D31700-6DC6-C7CC-C2FC-9AFDFD262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817511-74FE-5C37-1A33-37B49A78A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0DA538-82CD-A0A6-1C24-A13A7411F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070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F5ED7-420D-9D2E-3620-BFFFE4FE6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C4D77FB-6B96-A05A-F51E-3264552065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44E1F7-1990-4945-899B-C85759F57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3B963F-620C-A114-8C37-5A698FD52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B7BA2D-7455-BA38-AD23-1EE078E24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8A80B8-88ED-3005-8334-63344795C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08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AF4562-F294-9DF9-3732-9F3ED337F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F3A34F-5B35-2440-691C-33F9228AB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96945A-E912-512D-240E-D2BBC74DB3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90E77-851A-4C6E-8339-2B16266B4294}" type="datetimeFigureOut">
              <a:rPr lang="ko-KR" altLang="en-US" smtClean="0"/>
              <a:t>2025-05-01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632809-DE07-568D-B044-A885B26D9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889738-0713-3D8C-70CA-B75420B65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37304-C96B-40E0-9667-098F182C2D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4105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3BDB2E-8D82-FA59-DD50-05B24F413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C50E153-87A2-AEC2-538C-3408434E0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21793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18AB3C3-F270-885A-97C4-D42E414FD077}"/>
              </a:ext>
            </a:extLst>
          </p:cNvPr>
          <p:cNvSpPr/>
          <p:nvPr/>
        </p:nvSpPr>
        <p:spPr>
          <a:xfrm>
            <a:off x="872836" y="975360"/>
            <a:ext cx="10446327" cy="5142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400" b="1" dirty="0" err="1">
                <a:solidFill>
                  <a:sysClr val="windowText" lastClr="000000"/>
                </a:solidFill>
                <a:latin typeface="+mj-lt"/>
                <a:ea typeface="HY견고딕" panose="02030600000101010101" pitchFamily="18" charset="-127"/>
              </a:rPr>
              <a:t>딥페이크</a:t>
            </a:r>
            <a:r>
              <a:rPr lang="ko-KR" altLang="en-US" sz="5400" b="1" dirty="0">
                <a:solidFill>
                  <a:sysClr val="windowText" lastClr="000000"/>
                </a:solidFill>
                <a:latin typeface="+mj-lt"/>
                <a:ea typeface="HY견고딕" panose="02030600000101010101" pitchFamily="18" charset="-127"/>
              </a:rPr>
              <a:t> </a:t>
            </a:r>
            <a:r>
              <a:rPr lang="en-US" altLang="ko-KR" sz="5400" b="1" dirty="0">
                <a:solidFill>
                  <a:sysClr val="windowText" lastClr="000000"/>
                </a:solidFill>
                <a:latin typeface="+mj-lt"/>
                <a:ea typeface="HY견고딕" panose="02030600000101010101" pitchFamily="18" charset="-127"/>
              </a:rPr>
              <a:t>(Deepfake)</a:t>
            </a:r>
            <a:endParaRPr lang="ko-KR" altLang="en-US" sz="5400" b="1" dirty="0">
              <a:solidFill>
                <a:sysClr val="windowText" lastClr="000000"/>
              </a:solidFill>
              <a:latin typeface="+mj-lt"/>
              <a:ea typeface="HY견고딕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922994-98BC-2EB7-3BD7-050251C25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3785" y="4047493"/>
            <a:ext cx="5944430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391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FC23FF-B94C-AF51-1E11-A8C7CF75E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663E8D-B359-D73F-E96F-595BA6C55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3EE743B-79AA-A91E-D8D2-ED009C310E49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992009-08CA-25DE-5A8C-393CAD57D949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502776-9009-3268-3274-4D570DDAAA0C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E28776-E49E-3ED4-3FFE-F392B504557D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6CBBB2-3ADF-83BE-CEAF-83B8510BA397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ADB8DAB-170C-8A8B-2A32-644136FF1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B96FBD2-7794-B4A3-E62C-E99A02796C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3A358B4-A7E8-0101-72A8-C07C7258F3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C7FD4D5-C8F1-A9BC-4E88-997369F5E2FD}"/>
              </a:ext>
            </a:extLst>
          </p:cNvPr>
          <p:cNvSpPr/>
          <p:nvPr/>
        </p:nvSpPr>
        <p:spPr>
          <a:xfrm>
            <a:off x="6533804" y="875607"/>
            <a:ext cx="4106486" cy="82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ECE8E5-5142-D995-B99C-129650DAC68E}"/>
              </a:ext>
            </a:extLst>
          </p:cNvPr>
          <p:cNvSpPr txBox="1"/>
          <p:nvPr/>
        </p:nvSpPr>
        <p:spPr>
          <a:xfrm>
            <a:off x="6600301" y="939338"/>
            <a:ext cx="3602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+mn-ea"/>
              </a:rPr>
              <a:t>인텔 </a:t>
            </a:r>
            <a:r>
              <a:rPr lang="en-US" altLang="ko-KR" sz="3200" b="1" dirty="0" err="1">
                <a:latin typeface="+mn-ea"/>
              </a:rPr>
              <a:t>FakeCatcher</a:t>
            </a:r>
            <a:endParaRPr lang="ko-KR" altLang="en-US" sz="3200" b="1" dirty="0"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09AD0FC-30F4-D28A-8F49-E9A8CADF4137}"/>
              </a:ext>
            </a:extLst>
          </p:cNvPr>
          <p:cNvSpPr/>
          <p:nvPr/>
        </p:nvSpPr>
        <p:spPr>
          <a:xfrm>
            <a:off x="210584" y="-117842"/>
            <a:ext cx="5732693" cy="6635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F8C98B4-9BC0-57BE-DE75-AAF83CB1C9AA}"/>
              </a:ext>
            </a:extLst>
          </p:cNvPr>
          <p:cNvSpPr/>
          <p:nvPr/>
        </p:nvSpPr>
        <p:spPr>
          <a:xfrm>
            <a:off x="6600301" y="1439296"/>
            <a:ext cx="4591220" cy="49930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498B004-80BD-B30D-DA4A-87B7680BD8FA}"/>
              </a:ext>
            </a:extLst>
          </p:cNvPr>
          <p:cNvSpPr txBox="1"/>
          <p:nvPr/>
        </p:nvSpPr>
        <p:spPr>
          <a:xfrm>
            <a:off x="6533804" y="2224351"/>
            <a:ext cx="511343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생체 신호 기반 실시간 탐지 기술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</a:rPr>
              <a:t>영상 속 인물의 얼굴에서 혈류 변화에 따른 미세한 색상 변화를 감지하여 진위를 판단</a:t>
            </a:r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</a:rPr>
              <a:t>96%</a:t>
            </a:r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</a:rPr>
              <a:t>의 정확도</a:t>
            </a:r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</a:rPr>
              <a:t>언론 및 소셜미디어에서 사용</a:t>
            </a:r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5A56835-7308-0B57-C1DD-F479A4405E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422" y="1662444"/>
            <a:ext cx="5297866" cy="325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57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F544FC-B800-7E95-F8D1-C08BC4F64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8EA9A43-D739-6CF8-EC5D-A3EF1F9FC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7BBD798-5948-D808-45AA-71EE7451ED23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453E13-D7AC-6C84-C77E-8C75412653CB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2ABB52-FCE0-481C-8D02-494814BF6337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8386C-DCCF-9672-2029-1C57034A29BD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C5BE84-A697-95C6-E0CB-DC1CCF0383EF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5D187E-B4A4-9A50-B269-3CCF7F41E4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7006C43-F5FA-B6A4-B93A-8C746588C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C1CEC33-8C48-0C46-5372-E031C1966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61AD21E-977C-6FF8-E9B2-35F8B7A0229C}"/>
              </a:ext>
            </a:extLst>
          </p:cNvPr>
          <p:cNvSpPr/>
          <p:nvPr/>
        </p:nvSpPr>
        <p:spPr>
          <a:xfrm>
            <a:off x="6533804" y="875607"/>
            <a:ext cx="4106486" cy="82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1DFCADE-CC92-20B1-520F-4760917C2F26}"/>
              </a:ext>
            </a:extLst>
          </p:cNvPr>
          <p:cNvSpPr/>
          <p:nvPr/>
        </p:nvSpPr>
        <p:spPr>
          <a:xfrm>
            <a:off x="210584" y="-117842"/>
            <a:ext cx="5732693" cy="6635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B778A16-99B3-6C70-7140-D06511528278}"/>
              </a:ext>
            </a:extLst>
          </p:cNvPr>
          <p:cNvSpPr/>
          <p:nvPr/>
        </p:nvSpPr>
        <p:spPr>
          <a:xfrm>
            <a:off x="6600301" y="1439296"/>
            <a:ext cx="4591220" cy="49930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4F03BB-4520-BDC7-8029-1FA0BCA98369}"/>
              </a:ext>
            </a:extLst>
          </p:cNvPr>
          <p:cNvSpPr txBox="1"/>
          <p:nvPr/>
        </p:nvSpPr>
        <p:spPr>
          <a:xfrm>
            <a:off x="6531733" y="2513676"/>
            <a:ext cx="52715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</a:rPr>
              <a:t>딥페이크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 탐지를 위해 개발된 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AI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기반 도구 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영상이나 이미지 픽셀 수준에서 작은 변화나 변화를 분석하여 조작여부를 판단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	</a:t>
            </a:r>
          </a:p>
          <a:p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선거개입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허위정보 </a:t>
            </a:r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</a:rPr>
              <a:t>유포등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 사회에 악영향을 줄 수 있는 상황에 사용되도록 설계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03C82FD-7D9D-CDB5-4E7A-40F296ADF1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183" y="1813577"/>
            <a:ext cx="5495275" cy="290464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E74F233-B9F8-B720-3EFE-7EF73E409A96}"/>
              </a:ext>
            </a:extLst>
          </p:cNvPr>
          <p:cNvSpPr txBox="1"/>
          <p:nvPr/>
        </p:nvSpPr>
        <p:spPr>
          <a:xfrm>
            <a:off x="6600301" y="939338"/>
            <a:ext cx="52715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+mn-ea"/>
              </a:rPr>
              <a:t>MS</a:t>
            </a:r>
            <a:r>
              <a:rPr lang="ko-KR" altLang="en-US" sz="3200" b="1" dirty="0">
                <a:latin typeface="+mn-ea"/>
              </a:rPr>
              <a:t> </a:t>
            </a:r>
            <a:endParaRPr lang="en-US" altLang="ko-KR" sz="3200" b="1" dirty="0">
              <a:latin typeface="+mn-ea"/>
            </a:endParaRPr>
          </a:p>
          <a:p>
            <a:r>
              <a:rPr lang="en-US" altLang="ko-KR" sz="3200" b="1" dirty="0"/>
              <a:t>Video Authenticator</a:t>
            </a:r>
            <a:endParaRPr lang="ko-KR" altLang="en-US" sz="3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09204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98C75B-A335-13A1-0C11-12A128A52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FC83FB2-C43F-B8F2-D110-501688DD2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B4D2DB1-70A2-7E22-628C-187F15EC49CC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5AE8B9-BEFA-A66D-A970-0A8D59ACD356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CD1E3-B984-71EF-55C8-BE011400B3D1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84BA03-F24B-73E5-87DE-D8447104C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1735EA9-FB50-EA0B-FAC2-480ED2EC4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1CCB04C-76EC-F0B1-19F8-42C2E6B2C262}"/>
              </a:ext>
            </a:extLst>
          </p:cNvPr>
          <p:cNvSpPr/>
          <p:nvPr/>
        </p:nvSpPr>
        <p:spPr>
          <a:xfrm>
            <a:off x="4127619" y="1215884"/>
            <a:ext cx="3768695" cy="1270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</a:rPr>
              <a:t>제도 </a:t>
            </a:r>
            <a:r>
              <a:rPr lang="en-US" altLang="ko-KR" sz="3600" b="1" dirty="0">
                <a:solidFill>
                  <a:schemeClr val="tx1"/>
                </a:solidFill>
              </a:rPr>
              <a:t>(</a:t>
            </a:r>
            <a:r>
              <a:rPr lang="ko-KR" altLang="en-US" sz="3600" b="1" dirty="0">
                <a:solidFill>
                  <a:schemeClr val="tx1"/>
                </a:solidFill>
              </a:rPr>
              <a:t>국내</a:t>
            </a:r>
            <a:r>
              <a:rPr lang="en-US" altLang="ko-KR" sz="3600" b="1" dirty="0">
                <a:solidFill>
                  <a:schemeClr val="tx1"/>
                </a:solidFill>
              </a:rPr>
              <a:t>)</a:t>
            </a:r>
            <a:endParaRPr lang="ko-KR" altLang="en-US" sz="3600" b="1" dirty="0">
              <a:solidFill>
                <a:schemeClr val="tx1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AB638D4-0CA2-CA31-49AB-E78999A626B3}"/>
              </a:ext>
            </a:extLst>
          </p:cNvPr>
          <p:cNvSpPr/>
          <p:nvPr/>
        </p:nvSpPr>
        <p:spPr>
          <a:xfrm>
            <a:off x="1213503" y="2982482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D8CCAFF-4AD9-3A9B-8E6E-C03357A60FA3}"/>
              </a:ext>
            </a:extLst>
          </p:cNvPr>
          <p:cNvSpPr/>
          <p:nvPr/>
        </p:nvSpPr>
        <p:spPr>
          <a:xfrm>
            <a:off x="1313351" y="4657807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BD48C95-F71D-42D0-1F6D-DD3FB42B2B22}"/>
              </a:ext>
            </a:extLst>
          </p:cNvPr>
          <p:cNvSpPr/>
          <p:nvPr/>
        </p:nvSpPr>
        <p:spPr>
          <a:xfrm>
            <a:off x="6731198" y="2965142"/>
            <a:ext cx="4497975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ED244C72-3E45-DF74-A4D4-BD5661EA3F61}"/>
              </a:ext>
            </a:extLst>
          </p:cNvPr>
          <p:cNvSpPr/>
          <p:nvPr/>
        </p:nvSpPr>
        <p:spPr>
          <a:xfrm>
            <a:off x="6678761" y="4609246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4C5575-28B4-4ACF-7E26-D99C381C555D}"/>
              </a:ext>
            </a:extLst>
          </p:cNvPr>
          <p:cNvSpPr txBox="1"/>
          <p:nvPr/>
        </p:nvSpPr>
        <p:spPr>
          <a:xfrm>
            <a:off x="1990242" y="3296722"/>
            <a:ext cx="27621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인공지능 기본법</a:t>
            </a:r>
            <a:endParaRPr lang="en-US" altLang="ko-KR" sz="2400" b="1" dirty="0"/>
          </a:p>
          <a:p>
            <a:endParaRPr lang="en-US" altLang="ko-KR" sz="2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2FD5DB-4CEF-229A-15DE-EBD0C44CD0C2}"/>
              </a:ext>
            </a:extLst>
          </p:cNvPr>
          <p:cNvSpPr txBox="1"/>
          <p:nvPr/>
        </p:nvSpPr>
        <p:spPr>
          <a:xfrm>
            <a:off x="1222049" y="4892504"/>
            <a:ext cx="4315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/>
              <a:t>딥페이크</a:t>
            </a:r>
            <a:r>
              <a:rPr lang="ko-KR" altLang="en-US" sz="2400" b="1" dirty="0"/>
              <a:t> 합성물 삭제할 </a:t>
            </a:r>
            <a:br>
              <a:rPr lang="en-US" altLang="ko-KR" sz="2400" b="1" dirty="0"/>
            </a:br>
            <a:r>
              <a:rPr lang="ko-KR" altLang="en-US" sz="2400" b="1" dirty="0"/>
              <a:t>의무 부여</a:t>
            </a:r>
            <a:endParaRPr lang="en-US" altLang="ko-KR" sz="2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6C98F10-066C-854E-58A5-E0831E1592C4}"/>
              </a:ext>
            </a:extLst>
          </p:cNvPr>
          <p:cNvSpPr txBox="1"/>
          <p:nvPr/>
        </p:nvSpPr>
        <p:spPr>
          <a:xfrm>
            <a:off x="6753874" y="3226656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워터마크 표시</a:t>
            </a:r>
            <a:endParaRPr lang="en-US" altLang="ko-KR" sz="24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34BA12-6071-16F8-E25C-18720C10688C}"/>
              </a:ext>
            </a:extLst>
          </p:cNvPr>
          <p:cNvSpPr txBox="1"/>
          <p:nvPr/>
        </p:nvSpPr>
        <p:spPr>
          <a:xfrm>
            <a:off x="6639808" y="4881242"/>
            <a:ext cx="4315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처벌 시 반포할 목적 입증 </a:t>
            </a:r>
            <a:br>
              <a:rPr lang="en-US" altLang="ko-KR" sz="2400" b="1" dirty="0"/>
            </a:br>
            <a:r>
              <a:rPr lang="ko-KR" altLang="en-US" sz="2400" b="1" dirty="0"/>
              <a:t>필요성 제외</a:t>
            </a:r>
            <a:endParaRPr lang="en-US" altLang="ko-KR" sz="2400" b="1" dirty="0"/>
          </a:p>
        </p:txBody>
      </p:sp>
    </p:spTree>
    <p:extLst>
      <p:ext uri="{BB962C8B-B14F-4D97-AF65-F5344CB8AC3E}">
        <p14:creationId xmlns:p14="http://schemas.microsoft.com/office/powerpoint/2010/main" val="3089359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F7E4B-BA0E-4CDA-301D-3D56C5F19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BA6F927-17C4-9634-9C8F-D37D92D3C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788277D-1457-A5DC-C8BC-A5BE0DFBE81E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15B987-82AC-4AAA-8BD5-6CD4EE840A47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CCD75C-129B-1D53-AA04-09FA846EBADD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D2681A-41F8-FB28-B777-22DFBC2F8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C9E50E6-8162-80A5-D9B1-A165006FC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C215B14-1D27-434F-B291-C5E2C0A3D56B}"/>
              </a:ext>
            </a:extLst>
          </p:cNvPr>
          <p:cNvSpPr/>
          <p:nvPr/>
        </p:nvSpPr>
        <p:spPr>
          <a:xfrm>
            <a:off x="4127619" y="1215884"/>
            <a:ext cx="3768695" cy="1270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</a:rPr>
              <a:t>제도 </a:t>
            </a:r>
            <a:r>
              <a:rPr lang="en-US" altLang="ko-KR" sz="3600" b="1" dirty="0">
                <a:solidFill>
                  <a:schemeClr val="tx1"/>
                </a:solidFill>
              </a:rPr>
              <a:t>(</a:t>
            </a:r>
            <a:r>
              <a:rPr lang="ko-KR" altLang="en-US" sz="3600" b="1" dirty="0">
                <a:solidFill>
                  <a:schemeClr val="tx1"/>
                </a:solidFill>
              </a:rPr>
              <a:t>해외</a:t>
            </a:r>
            <a:r>
              <a:rPr lang="en-US" altLang="ko-KR" sz="3600" b="1" dirty="0">
                <a:solidFill>
                  <a:schemeClr val="tx1"/>
                </a:solidFill>
              </a:rPr>
              <a:t>)</a:t>
            </a:r>
            <a:endParaRPr lang="ko-KR" altLang="en-US" sz="3600" b="1" dirty="0">
              <a:solidFill>
                <a:schemeClr val="tx1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63A634C-A3BD-B608-086B-C9A549B4F45A}"/>
              </a:ext>
            </a:extLst>
          </p:cNvPr>
          <p:cNvSpPr/>
          <p:nvPr/>
        </p:nvSpPr>
        <p:spPr>
          <a:xfrm>
            <a:off x="1213503" y="2982482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EAACC60-6A6C-473D-7C25-0819E9A98FC4}"/>
              </a:ext>
            </a:extLst>
          </p:cNvPr>
          <p:cNvSpPr/>
          <p:nvPr/>
        </p:nvSpPr>
        <p:spPr>
          <a:xfrm>
            <a:off x="1313351" y="4657807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940821A0-00E7-7135-BB7F-123166FADAF9}"/>
              </a:ext>
            </a:extLst>
          </p:cNvPr>
          <p:cNvSpPr/>
          <p:nvPr/>
        </p:nvSpPr>
        <p:spPr>
          <a:xfrm>
            <a:off x="6731198" y="2965142"/>
            <a:ext cx="4497975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E9046B16-8D99-7D59-7F33-579A93E81658}"/>
              </a:ext>
            </a:extLst>
          </p:cNvPr>
          <p:cNvSpPr/>
          <p:nvPr/>
        </p:nvSpPr>
        <p:spPr>
          <a:xfrm>
            <a:off x="6678761" y="4609246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DE0260-AE48-9939-BA3D-A9CDD9F174B1}"/>
              </a:ext>
            </a:extLst>
          </p:cNvPr>
          <p:cNvSpPr txBox="1"/>
          <p:nvPr/>
        </p:nvSpPr>
        <p:spPr>
          <a:xfrm>
            <a:off x="1256232" y="3189382"/>
            <a:ext cx="4230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미국 연방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책임법안 발의</a:t>
            </a:r>
            <a:endParaRPr lang="en-US" altLang="ko-KR" sz="2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2ABAC7-7C13-DC4A-1AD6-BC4A823217BA}"/>
              </a:ext>
            </a:extLst>
          </p:cNvPr>
          <p:cNvSpPr txBox="1"/>
          <p:nvPr/>
        </p:nvSpPr>
        <p:spPr>
          <a:xfrm>
            <a:off x="1222049" y="4892504"/>
            <a:ext cx="4315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캘리포니아 주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규제 법안 </a:t>
            </a:r>
            <a:endParaRPr lang="en-US" altLang="ko-KR" sz="2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4B8D98-A061-264A-C3D0-BDA45238C204}"/>
              </a:ext>
            </a:extLst>
          </p:cNvPr>
          <p:cNvSpPr txBox="1"/>
          <p:nvPr/>
        </p:nvSpPr>
        <p:spPr>
          <a:xfrm>
            <a:off x="6753874" y="3226656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Act (EU)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67D412-CEF5-A5BD-AB95-EE572641250E}"/>
              </a:ext>
            </a:extLst>
          </p:cNvPr>
          <p:cNvSpPr txBox="1"/>
          <p:nvPr/>
        </p:nvSpPr>
        <p:spPr>
          <a:xfrm>
            <a:off x="6639808" y="4881242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Office </a:t>
            </a:r>
            <a:r>
              <a:rPr lang="ko-KR" altLang="en-US" sz="2400" b="1" dirty="0"/>
              <a:t>설립 </a:t>
            </a:r>
            <a:r>
              <a:rPr lang="en-US" altLang="ko-KR" sz="2400" b="1" dirty="0"/>
              <a:t>(EU)</a:t>
            </a:r>
          </a:p>
        </p:txBody>
      </p:sp>
    </p:spTree>
    <p:extLst>
      <p:ext uri="{BB962C8B-B14F-4D97-AF65-F5344CB8AC3E}">
        <p14:creationId xmlns:p14="http://schemas.microsoft.com/office/powerpoint/2010/main" val="2858510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8BB993-9844-6633-F905-8C1043877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77C06DE-7F6B-3DF4-6696-9114931CF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B157A62-5492-8EAF-20D4-0DDD3A345810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355C26-ADBD-482E-3B6D-E263CD707705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D25E6F-577B-04BE-3D95-07E82AB4BC56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CB82236-B31B-EAD3-F41C-50F5AD05F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CEC8E97-3004-FC68-5EFB-2244F3507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A28DC8A-6080-57E9-9C99-968D23242ACB}"/>
              </a:ext>
            </a:extLst>
          </p:cNvPr>
          <p:cNvSpPr/>
          <p:nvPr/>
        </p:nvSpPr>
        <p:spPr>
          <a:xfrm>
            <a:off x="4127619" y="1215884"/>
            <a:ext cx="3768695" cy="1270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</a:rPr>
              <a:t>대응 전략 제안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FECBFF4-945F-2E1E-2C27-D1E4E859202F}"/>
              </a:ext>
            </a:extLst>
          </p:cNvPr>
          <p:cNvSpPr/>
          <p:nvPr/>
        </p:nvSpPr>
        <p:spPr>
          <a:xfrm>
            <a:off x="1213503" y="2982482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B24316A-E71E-309B-AC19-FF192530604A}"/>
              </a:ext>
            </a:extLst>
          </p:cNvPr>
          <p:cNvSpPr/>
          <p:nvPr/>
        </p:nvSpPr>
        <p:spPr>
          <a:xfrm>
            <a:off x="1313351" y="4657807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534D2873-E77C-9FC0-9BCB-ABAF53463014}"/>
              </a:ext>
            </a:extLst>
          </p:cNvPr>
          <p:cNvSpPr/>
          <p:nvPr/>
        </p:nvSpPr>
        <p:spPr>
          <a:xfrm>
            <a:off x="6731198" y="2965142"/>
            <a:ext cx="4497975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0339A0EF-ADD7-73E9-DEA1-7967C7A5CE18}"/>
              </a:ext>
            </a:extLst>
          </p:cNvPr>
          <p:cNvSpPr/>
          <p:nvPr/>
        </p:nvSpPr>
        <p:spPr>
          <a:xfrm>
            <a:off x="6678761" y="4609246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12C7E1-71B2-17B2-A01A-F6AF828D8EF3}"/>
              </a:ext>
            </a:extLst>
          </p:cNvPr>
          <p:cNvSpPr txBox="1"/>
          <p:nvPr/>
        </p:nvSpPr>
        <p:spPr>
          <a:xfrm>
            <a:off x="1256232" y="3189382"/>
            <a:ext cx="4230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미국 연방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책임법안 발의</a:t>
            </a:r>
            <a:endParaRPr lang="en-US" altLang="ko-KR" sz="2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A5E0AE-434A-D886-6020-CBDA55587B21}"/>
              </a:ext>
            </a:extLst>
          </p:cNvPr>
          <p:cNvSpPr txBox="1"/>
          <p:nvPr/>
        </p:nvSpPr>
        <p:spPr>
          <a:xfrm>
            <a:off x="1222049" y="4892504"/>
            <a:ext cx="4315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캘리포니아 주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규제 법안 </a:t>
            </a:r>
            <a:endParaRPr lang="en-US" altLang="ko-KR" sz="2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A5A50C-FFBF-5D2F-D19D-F5A0DCDB6B72}"/>
              </a:ext>
            </a:extLst>
          </p:cNvPr>
          <p:cNvSpPr txBox="1"/>
          <p:nvPr/>
        </p:nvSpPr>
        <p:spPr>
          <a:xfrm>
            <a:off x="6753874" y="3226656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Act (EU)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C8C26E-325E-9C5B-2CF8-37BCBC1C6448}"/>
              </a:ext>
            </a:extLst>
          </p:cNvPr>
          <p:cNvSpPr txBox="1"/>
          <p:nvPr/>
        </p:nvSpPr>
        <p:spPr>
          <a:xfrm>
            <a:off x="6639808" y="4881242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Office </a:t>
            </a:r>
            <a:r>
              <a:rPr lang="ko-KR" altLang="en-US" sz="2400" b="1" dirty="0"/>
              <a:t>설립 </a:t>
            </a:r>
            <a:r>
              <a:rPr lang="en-US" altLang="ko-KR" sz="2400" b="1" dirty="0"/>
              <a:t>(EU)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1AEE385-6271-AD4B-D5BE-D8BFB98B8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873A263-A622-A5C1-54BF-289A36405793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6FFFFE-3016-F34C-EF38-016820B9D1CB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6FCFD9-FA12-1DB8-90E1-C750DEEC12CF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C3EA01-FFD6-A707-06B3-FCD33DE3171B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EFA85F-2E7F-01F9-4C2E-8A2F71F3BF67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D8FE326-BEE7-CF18-212A-8941C5ECD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C447497D-5111-1C1C-576E-1C192A79F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4487EDFB-91C8-853F-6740-0849A7DF51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5D395759-6A0B-D2D2-E4E9-310E77CD2F95}"/>
              </a:ext>
            </a:extLst>
          </p:cNvPr>
          <p:cNvSpPr/>
          <p:nvPr/>
        </p:nvSpPr>
        <p:spPr>
          <a:xfrm>
            <a:off x="6533804" y="875607"/>
            <a:ext cx="4106486" cy="82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126458D-DFE6-1F9C-A7C0-6332124047B2}"/>
              </a:ext>
            </a:extLst>
          </p:cNvPr>
          <p:cNvSpPr/>
          <p:nvPr/>
        </p:nvSpPr>
        <p:spPr>
          <a:xfrm>
            <a:off x="210584" y="-117842"/>
            <a:ext cx="5732693" cy="6635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8D01347F-F7B7-1AE6-F856-06A4F7D35B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0836" y="1657273"/>
            <a:ext cx="3181512" cy="3023062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CACE0830-A8B7-213C-1745-CC7BA5256AE1}"/>
              </a:ext>
            </a:extLst>
          </p:cNvPr>
          <p:cNvSpPr/>
          <p:nvPr/>
        </p:nvSpPr>
        <p:spPr>
          <a:xfrm>
            <a:off x="6586627" y="1524113"/>
            <a:ext cx="4591220" cy="49930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AB91AFC-84A5-6261-3452-46152EFFAC4E}"/>
              </a:ext>
            </a:extLst>
          </p:cNvPr>
          <p:cNvSpPr txBox="1"/>
          <p:nvPr/>
        </p:nvSpPr>
        <p:spPr>
          <a:xfrm>
            <a:off x="6600301" y="939338"/>
            <a:ext cx="49363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latin typeface="+mn-ea"/>
              </a:rPr>
              <a:t>출처 추적 시스템 구축</a:t>
            </a:r>
            <a:br>
              <a:rPr lang="en-US" altLang="ko-KR" sz="3200" b="1" dirty="0">
                <a:latin typeface="+mn-ea"/>
              </a:rPr>
            </a:br>
            <a:endParaRPr lang="ko-KR" altLang="en-US" sz="3200" b="1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4E625662-2229-0F4B-0537-E334BF2BFC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144" y="1195535"/>
            <a:ext cx="5329236" cy="453135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192D7EB-27BE-B002-0744-A16803D8CDF0}"/>
              </a:ext>
            </a:extLst>
          </p:cNvPr>
          <p:cNvSpPr txBox="1"/>
          <p:nvPr/>
        </p:nvSpPr>
        <p:spPr>
          <a:xfrm>
            <a:off x="6412528" y="2365809"/>
            <a:ext cx="54913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</a:rPr>
              <a:t>딥페이크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 콘텐츠를 제작하여 유포하는 경우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출처를 반드시 표기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만약 출처를 제시하지 않는 경우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, </a:t>
            </a:r>
            <a:b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보안 차원에서 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“</a:t>
            </a:r>
            <a:r>
              <a:rPr lang="ko-KR" altLang="en-US" sz="2000" b="1" dirty="0"/>
              <a:t>강제 제거 조치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＂</a:t>
            </a:r>
            <a:endParaRPr lang="ko-KR" altLang="en-US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190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18462-4B1E-C50A-1C20-1EF15F06E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CF1C60F-A528-1E56-8AB7-4FEC14DD0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24F2F4F-96D1-94C7-1072-229E151CABB3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1227C7-2603-465E-0DA3-C6CBA7F77CE7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8E72A7-B3BA-4ABC-0CD2-255AAC920D8B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52210AA-596E-0A63-9DA0-354CB7C1C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A0ED0B9-8C68-F392-D421-09E2B0D43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7E9C639-9215-9C22-2143-CE8B850C8009}"/>
              </a:ext>
            </a:extLst>
          </p:cNvPr>
          <p:cNvSpPr/>
          <p:nvPr/>
        </p:nvSpPr>
        <p:spPr>
          <a:xfrm>
            <a:off x="4127619" y="1215884"/>
            <a:ext cx="3768695" cy="1270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</a:rPr>
              <a:t>대응 전략 제안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6E5975A-9544-4CE7-5CA3-F070A3823FAC}"/>
              </a:ext>
            </a:extLst>
          </p:cNvPr>
          <p:cNvSpPr/>
          <p:nvPr/>
        </p:nvSpPr>
        <p:spPr>
          <a:xfrm>
            <a:off x="1213503" y="2982482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55AD7AC-8594-C4F6-CFE4-709F663E8FF4}"/>
              </a:ext>
            </a:extLst>
          </p:cNvPr>
          <p:cNvSpPr/>
          <p:nvPr/>
        </p:nvSpPr>
        <p:spPr>
          <a:xfrm>
            <a:off x="1313351" y="4657807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283B751-B6A1-A2F2-1441-9762ABCF3219}"/>
              </a:ext>
            </a:extLst>
          </p:cNvPr>
          <p:cNvSpPr/>
          <p:nvPr/>
        </p:nvSpPr>
        <p:spPr>
          <a:xfrm>
            <a:off x="6731198" y="2965142"/>
            <a:ext cx="4497975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5FD3B81-CCD8-1370-8B49-7FD6AC828679}"/>
              </a:ext>
            </a:extLst>
          </p:cNvPr>
          <p:cNvSpPr/>
          <p:nvPr/>
        </p:nvSpPr>
        <p:spPr>
          <a:xfrm>
            <a:off x="6678761" y="4609246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2A09CD-4240-A76A-62D9-16BF90C9F1E6}"/>
              </a:ext>
            </a:extLst>
          </p:cNvPr>
          <p:cNvSpPr txBox="1"/>
          <p:nvPr/>
        </p:nvSpPr>
        <p:spPr>
          <a:xfrm>
            <a:off x="1256232" y="3189382"/>
            <a:ext cx="4230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미국 연방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책임법안 발의</a:t>
            </a:r>
            <a:endParaRPr lang="en-US" altLang="ko-KR" sz="2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DABA2B-6402-860C-2941-586BC4B4C0E1}"/>
              </a:ext>
            </a:extLst>
          </p:cNvPr>
          <p:cNvSpPr txBox="1"/>
          <p:nvPr/>
        </p:nvSpPr>
        <p:spPr>
          <a:xfrm>
            <a:off x="1222049" y="4892504"/>
            <a:ext cx="4315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캘리포니아 주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규제 법안 </a:t>
            </a:r>
            <a:endParaRPr lang="en-US" altLang="ko-KR" sz="2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D7B3A0-1292-1A21-131D-5392E8FD7B34}"/>
              </a:ext>
            </a:extLst>
          </p:cNvPr>
          <p:cNvSpPr txBox="1"/>
          <p:nvPr/>
        </p:nvSpPr>
        <p:spPr>
          <a:xfrm>
            <a:off x="6753874" y="3226656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Act (EU)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83CB2C-0A37-D468-A6A2-3BC2BF5203CF}"/>
              </a:ext>
            </a:extLst>
          </p:cNvPr>
          <p:cNvSpPr txBox="1"/>
          <p:nvPr/>
        </p:nvSpPr>
        <p:spPr>
          <a:xfrm>
            <a:off x="6639808" y="4881242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Office </a:t>
            </a:r>
            <a:r>
              <a:rPr lang="ko-KR" altLang="en-US" sz="2400" b="1" dirty="0"/>
              <a:t>설립 </a:t>
            </a:r>
            <a:r>
              <a:rPr lang="en-US" altLang="ko-KR" sz="2400" b="1" dirty="0"/>
              <a:t>(EU)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1040E5-642F-BA7F-7975-EC13A8C62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9E68C47-E591-E6CD-4066-DA86CAFD26C2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668694-7B91-CB08-82E9-B076F5276DBD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B4477D-6249-58B0-449E-1C443191B197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2FD7BD-FA92-B111-2F8F-8DFA08CCC3C1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A8E850-7687-4DFF-07C5-64278D28E155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1C81F6F-2371-644F-320D-D78489174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722CE73-8093-C7EC-A03C-4221C556C8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C0A3B2D3-9361-22AC-42E3-6B656B3AB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32930C7F-8A8C-3AEC-8E76-07ACE0BB1EB9}"/>
              </a:ext>
            </a:extLst>
          </p:cNvPr>
          <p:cNvSpPr/>
          <p:nvPr/>
        </p:nvSpPr>
        <p:spPr>
          <a:xfrm>
            <a:off x="6533804" y="875607"/>
            <a:ext cx="4106486" cy="82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4EDF9FC-602B-EB32-6E81-F2CB2B0BF87D}"/>
              </a:ext>
            </a:extLst>
          </p:cNvPr>
          <p:cNvSpPr/>
          <p:nvPr/>
        </p:nvSpPr>
        <p:spPr>
          <a:xfrm>
            <a:off x="210584" y="-117842"/>
            <a:ext cx="5732693" cy="6635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C61DE10E-D1F0-24E0-D772-7F1045929D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0836" y="1657273"/>
            <a:ext cx="3181512" cy="3023062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25D79995-D878-D00D-6567-18BE1E731ACE}"/>
              </a:ext>
            </a:extLst>
          </p:cNvPr>
          <p:cNvSpPr/>
          <p:nvPr/>
        </p:nvSpPr>
        <p:spPr>
          <a:xfrm>
            <a:off x="6586627" y="1524113"/>
            <a:ext cx="4591220" cy="49930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CA9A3B-8328-B42E-C29B-F5512C3452C9}"/>
              </a:ext>
            </a:extLst>
          </p:cNvPr>
          <p:cNvSpPr txBox="1"/>
          <p:nvPr/>
        </p:nvSpPr>
        <p:spPr>
          <a:xfrm>
            <a:off x="6600301" y="939338"/>
            <a:ext cx="49363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+mn-ea"/>
              </a:rPr>
              <a:t>ZERO CRIME CYBER</a:t>
            </a:r>
            <a:br>
              <a:rPr lang="en-US" altLang="ko-KR" sz="3200" b="1" dirty="0">
                <a:latin typeface="+mn-ea"/>
              </a:rPr>
            </a:br>
            <a:endParaRPr lang="ko-KR" altLang="en-US" sz="3200" b="1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C66D4EC2-6DE1-81D3-4DC2-0C7EB93310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144" y="1195535"/>
            <a:ext cx="5329236" cy="453135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87D982F-13AC-591B-1CF7-60E2EFF9B8A2}"/>
              </a:ext>
            </a:extLst>
          </p:cNvPr>
          <p:cNvSpPr txBox="1"/>
          <p:nvPr/>
        </p:nvSpPr>
        <p:spPr>
          <a:xfrm>
            <a:off x="6412528" y="2529329"/>
            <a:ext cx="54913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온라인에 </a:t>
            </a:r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</a:rPr>
              <a:t>셉테드를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 옮겨와 </a:t>
            </a:r>
            <a:b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깨끗한 온라인을 만들기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챌린지 활동으로 선한 영향력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019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0C81E-1421-BD1C-54D1-07843DC3A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06DE6E3-CAD7-FDDB-177A-3C8B49707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0F78025-9A89-3CEB-264E-C5B78B2B51CD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918D6E-222A-2360-84B7-54CBCE95413B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B66DF9-0177-8975-2A12-C351F3F71951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CD215C9-7747-5747-0419-4DC7DE61A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82D0E8A-F319-CF06-13B6-C4CF9FDA7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2884A71-01CA-708D-D170-48577647BB89}"/>
              </a:ext>
            </a:extLst>
          </p:cNvPr>
          <p:cNvSpPr/>
          <p:nvPr/>
        </p:nvSpPr>
        <p:spPr>
          <a:xfrm>
            <a:off x="4127619" y="1215884"/>
            <a:ext cx="3768695" cy="1270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</a:rPr>
              <a:t>대응 전략 제안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E860019-0429-9CCE-3FD5-ABEB3729729D}"/>
              </a:ext>
            </a:extLst>
          </p:cNvPr>
          <p:cNvSpPr/>
          <p:nvPr/>
        </p:nvSpPr>
        <p:spPr>
          <a:xfrm>
            <a:off x="1213503" y="2982482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E1FAF0D-35F6-EE93-09F1-350B16328723}"/>
              </a:ext>
            </a:extLst>
          </p:cNvPr>
          <p:cNvSpPr/>
          <p:nvPr/>
        </p:nvSpPr>
        <p:spPr>
          <a:xfrm>
            <a:off x="1313351" y="4657807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8AFF7EE-A38B-7159-5494-834431E4F648}"/>
              </a:ext>
            </a:extLst>
          </p:cNvPr>
          <p:cNvSpPr/>
          <p:nvPr/>
        </p:nvSpPr>
        <p:spPr>
          <a:xfrm>
            <a:off x="6731198" y="2965142"/>
            <a:ext cx="4497975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432E7AD-D5D3-CAB5-85D8-A9398AC5401E}"/>
              </a:ext>
            </a:extLst>
          </p:cNvPr>
          <p:cNvSpPr/>
          <p:nvPr/>
        </p:nvSpPr>
        <p:spPr>
          <a:xfrm>
            <a:off x="6678761" y="4609246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486325-5075-F11A-75FD-5404C119364A}"/>
              </a:ext>
            </a:extLst>
          </p:cNvPr>
          <p:cNvSpPr txBox="1"/>
          <p:nvPr/>
        </p:nvSpPr>
        <p:spPr>
          <a:xfrm>
            <a:off x="1256232" y="3189382"/>
            <a:ext cx="4230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미국 연방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책임법안 발의</a:t>
            </a:r>
            <a:endParaRPr lang="en-US" altLang="ko-KR" sz="2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A06F59-2648-0951-57C3-ECEC91F28E3E}"/>
              </a:ext>
            </a:extLst>
          </p:cNvPr>
          <p:cNvSpPr txBox="1"/>
          <p:nvPr/>
        </p:nvSpPr>
        <p:spPr>
          <a:xfrm>
            <a:off x="1222049" y="4892504"/>
            <a:ext cx="4315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캘리포니아 주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규제 법안 </a:t>
            </a:r>
            <a:endParaRPr lang="en-US" altLang="ko-KR" sz="2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F2DE17-0DF9-61BD-65D2-8BAD18AF2AC0}"/>
              </a:ext>
            </a:extLst>
          </p:cNvPr>
          <p:cNvSpPr txBox="1"/>
          <p:nvPr/>
        </p:nvSpPr>
        <p:spPr>
          <a:xfrm>
            <a:off x="6753874" y="3226656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Act (EU)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BBFDB2-57C5-6480-E037-C41F376AA841}"/>
              </a:ext>
            </a:extLst>
          </p:cNvPr>
          <p:cNvSpPr txBox="1"/>
          <p:nvPr/>
        </p:nvSpPr>
        <p:spPr>
          <a:xfrm>
            <a:off x="6639808" y="4881242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Office </a:t>
            </a:r>
            <a:r>
              <a:rPr lang="ko-KR" altLang="en-US" sz="2400" b="1" dirty="0"/>
              <a:t>설립 </a:t>
            </a:r>
            <a:r>
              <a:rPr lang="en-US" altLang="ko-KR" sz="2400" b="1" dirty="0"/>
              <a:t>(EU)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8B3490B-2139-A19C-FFEC-3B95ECE06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8300972-3348-1545-FE68-BEC88063A812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37F68E-F1BB-9CA0-6D23-0E97AACF67B3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101F20-40DE-69F8-406B-5F8CD1152E5A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295597-938A-C0BF-7812-F379E2C95F37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789ADF-9143-D3E7-6633-3AE898FCA5E3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071EAD4-0294-7AE4-B9E0-47C2F6435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2072999-0CA2-41F4-2C0E-FECA56A89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3BD049B-6D8C-B382-3922-A6689506D8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A8B91C80-096F-3B2E-A563-343A2119AA5E}"/>
              </a:ext>
            </a:extLst>
          </p:cNvPr>
          <p:cNvSpPr/>
          <p:nvPr/>
        </p:nvSpPr>
        <p:spPr>
          <a:xfrm>
            <a:off x="6533804" y="875607"/>
            <a:ext cx="4106486" cy="82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AAA9E03-7AED-5B43-6EFD-27A9770A625F}"/>
              </a:ext>
            </a:extLst>
          </p:cNvPr>
          <p:cNvSpPr/>
          <p:nvPr/>
        </p:nvSpPr>
        <p:spPr>
          <a:xfrm>
            <a:off x="210584" y="-117842"/>
            <a:ext cx="5732693" cy="6635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DC8C8D62-298F-D4E7-FFEE-6420F97051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0836" y="1657273"/>
            <a:ext cx="3181512" cy="3023062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53FE40F3-6A58-22E3-3E08-198EF323E0EC}"/>
              </a:ext>
            </a:extLst>
          </p:cNvPr>
          <p:cNvSpPr/>
          <p:nvPr/>
        </p:nvSpPr>
        <p:spPr>
          <a:xfrm>
            <a:off x="6586627" y="1524113"/>
            <a:ext cx="4591220" cy="49930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EDE8F4-B6C6-820C-01CA-E0ACE75FEB1A}"/>
              </a:ext>
            </a:extLst>
          </p:cNvPr>
          <p:cNvSpPr txBox="1"/>
          <p:nvPr/>
        </p:nvSpPr>
        <p:spPr>
          <a:xfrm>
            <a:off x="6600301" y="939338"/>
            <a:ext cx="49363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>
                <a:latin typeface="+mn-ea"/>
              </a:rPr>
              <a:t>딥페이크</a:t>
            </a:r>
            <a:r>
              <a:rPr lang="ko-KR" altLang="en-US" sz="3200" b="1" dirty="0">
                <a:latin typeface="+mn-ea"/>
              </a:rPr>
              <a:t> 신문고 페이지</a:t>
            </a:r>
            <a:br>
              <a:rPr lang="en-US" altLang="ko-KR" sz="3200" b="1" dirty="0">
                <a:latin typeface="+mn-ea"/>
              </a:rPr>
            </a:br>
            <a:endParaRPr lang="ko-KR" altLang="en-US" sz="3200" b="1" dirty="0">
              <a:latin typeface="+mn-ea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BAFCB298-3C4D-78D0-D581-1B932EA59F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144" y="1195535"/>
            <a:ext cx="5329236" cy="453135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371F667-AF36-8399-AD20-6E0B2FA32B7A}"/>
              </a:ext>
            </a:extLst>
          </p:cNvPr>
          <p:cNvSpPr txBox="1"/>
          <p:nvPr/>
        </p:nvSpPr>
        <p:spPr>
          <a:xfrm>
            <a:off x="6412528" y="2529329"/>
            <a:ext cx="54913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가해자가 영상물로 협박하는 경우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바로 캡쳐 후 신문고 웹페이지에 올려 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</a:rPr>
              <a:t>차 피해 방지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080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CEFA8-1716-CBF7-ADD3-80E79CCB9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A964E46-0491-C1E7-0E66-B1CF61FA1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D307C60-53FE-48A7-579E-76BE706FC4D8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06E500-06D8-3895-49FB-EB417C682366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75C708-BA8F-271C-071A-44199FDC6427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8F1885-70B0-593A-9D80-36F7B933A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9D7E866-ED7B-6E8A-DFAD-AE5DAD8C1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8BB1F2A-BAC0-D9AF-E6F5-4D03F4DFF99E}"/>
              </a:ext>
            </a:extLst>
          </p:cNvPr>
          <p:cNvSpPr/>
          <p:nvPr/>
        </p:nvSpPr>
        <p:spPr>
          <a:xfrm>
            <a:off x="4127619" y="1215884"/>
            <a:ext cx="3768695" cy="1270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</a:rPr>
              <a:t>대응 전략 제안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78FBAE7-6618-A18F-6959-A2495B953813}"/>
              </a:ext>
            </a:extLst>
          </p:cNvPr>
          <p:cNvSpPr/>
          <p:nvPr/>
        </p:nvSpPr>
        <p:spPr>
          <a:xfrm>
            <a:off x="1213503" y="2982482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0B7F8C1-8BEC-E4B3-2950-7A7D7F4792E4}"/>
              </a:ext>
            </a:extLst>
          </p:cNvPr>
          <p:cNvSpPr/>
          <p:nvPr/>
        </p:nvSpPr>
        <p:spPr>
          <a:xfrm>
            <a:off x="1313351" y="4657807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11AFC55-FCEB-C60E-F04B-F4A4A8EEC708}"/>
              </a:ext>
            </a:extLst>
          </p:cNvPr>
          <p:cNvSpPr/>
          <p:nvPr/>
        </p:nvSpPr>
        <p:spPr>
          <a:xfrm>
            <a:off x="6731198" y="2965142"/>
            <a:ext cx="4497975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BEC53F9-A890-EB1A-1639-678C245AD725}"/>
              </a:ext>
            </a:extLst>
          </p:cNvPr>
          <p:cNvSpPr/>
          <p:nvPr/>
        </p:nvSpPr>
        <p:spPr>
          <a:xfrm>
            <a:off x="6678761" y="4609246"/>
            <a:ext cx="4315626" cy="1156984"/>
          </a:xfrm>
          <a:prstGeom prst="roundRect">
            <a:avLst/>
          </a:prstGeom>
          <a:solidFill>
            <a:srgbClr val="EEEEEE"/>
          </a:solidFill>
          <a:ln>
            <a:solidFill>
              <a:srgbClr val="EEE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779519-8FB3-7773-B170-9C307EB0F894}"/>
              </a:ext>
            </a:extLst>
          </p:cNvPr>
          <p:cNvSpPr txBox="1"/>
          <p:nvPr/>
        </p:nvSpPr>
        <p:spPr>
          <a:xfrm>
            <a:off x="1256232" y="3189382"/>
            <a:ext cx="4230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미국 연방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책임법안 발의</a:t>
            </a:r>
            <a:endParaRPr lang="en-US" altLang="ko-KR" sz="2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3C4DF8-037C-5258-4401-63A43132AB67}"/>
              </a:ext>
            </a:extLst>
          </p:cNvPr>
          <p:cNvSpPr txBox="1"/>
          <p:nvPr/>
        </p:nvSpPr>
        <p:spPr>
          <a:xfrm>
            <a:off x="1222049" y="4892504"/>
            <a:ext cx="4315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캘리포니아 주</a:t>
            </a:r>
            <a:r>
              <a:rPr lang="en-US" altLang="ko-KR" sz="2400" b="1" dirty="0"/>
              <a:t>, </a:t>
            </a:r>
            <a:br>
              <a:rPr lang="en-US" altLang="ko-KR" sz="2400" b="1" dirty="0"/>
            </a:br>
            <a:r>
              <a:rPr lang="ko-KR" altLang="en-US" sz="2400" b="1" dirty="0" err="1"/>
              <a:t>딥페이크</a:t>
            </a:r>
            <a:r>
              <a:rPr lang="ko-KR" altLang="en-US" sz="2400" b="1" dirty="0"/>
              <a:t> 규제 법안 </a:t>
            </a:r>
            <a:endParaRPr lang="en-US" altLang="ko-KR" sz="2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E3E19A-EBC0-FFD6-1FFA-B4CA81996927}"/>
              </a:ext>
            </a:extLst>
          </p:cNvPr>
          <p:cNvSpPr txBox="1"/>
          <p:nvPr/>
        </p:nvSpPr>
        <p:spPr>
          <a:xfrm>
            <a:off x="6753874" y="3226656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Act (EU)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0A8C96-CDB0-4D1E-17B4-B3F148BC2990}"/>
              </a:ext>
            </a:extLst>
          </p:cNvPr>
          <p:cNvSpPr txBox="1"/>
          <p:nvPr/>
        </p:nvSpPr>
        <p:spPr>
          <a:xfrm>
            <a:off x="6639808" y="4881242"/>
            <a:ext cx="4315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AI Office </a:t>
            </a:r>
            <a:r>
              <a:rPr lang="ko-KR" altLang="en-US" sz="2400" b="1" dirty="0"/>
              <a:t>설립 </a:t>
            </a:r>
            <a:r>
              <a:rPr lang="en-US" altLang="ko-KR" sz="2400" b="1" dirty="0"/>
              <a:t>(EU)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6395BF2-0ED8-F11D-632F-4F148E436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710F86C-EF43-6545-7D5D-9C53C93364FE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D4330B-1C62-8F09-A08D-EEBB046D5934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834E17-6DE5-1889-3595-50A35465AFF0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D8D1E3-625F-943D-E92F-37F354A80A3E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882021-3C3F-DD65-E396-5D4FBD7D845A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8F2C2B7-B0E7-06A6-1D34-1F722F639F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AA0089B-E386-4FA5-5E99-203E04497C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7E91B3E-9B35-86AC-9497-4604557F7D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853C80BD-75E2-6710-E47C-0177F17DC3D5}"/>
              </a:ext>
            </a:extLst>
          </p:cNvPr>
          <p:cNvSpPr/>
          <p:nvPr/>
        </p:nvSpPr>
        <p:spPr>
          <a:xfrm>
            <a:off x="6533804" y="875607"/>
            <a:ext cx="4106486" cy="82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53BAE52-7684-8CB5-38FF-F122E1B4A1A9}"/>
              </a:ext>
            </a:extLst>
          </p:cNvPr>
          <p:cNvSpPr/>
          <p:nvPr/>
        </p:nvSpPr>
        <p:spPr>
          <a:xfrm>
            <a:off x="210584" y="-117842"/>
            <a:ext cx="5732693" cy="6635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96E8FFAC-0660-930D-E5FD-46D3C87B31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0836" y="1657273"/>
            <a:ext cx="3181512" cy="3023062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A07A270D-0B84-1460-CFE7-3EA64C07CD27}"/>
              </a:ext>
            </a:extLst>
          </p:cNvPr>
          <p:cNvSpPr/>
          <p:nvPr/>
        </p:nvSpPr>
        <p:spPr>
          <a:xfrm>
            <a:off x="6586627" y="1524113"/>
            <a:ext cx="4591220" cy="49930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845CBF-2A71-62F9-23F1-E36197F446DD}"/>
              </a:ext>
            </a:extLst>
          </p:cNvPr>
          <p:cNvSpPr txBox="1"/>
          <p:nvPr/>
        </p:nvSpPr>
        <p:spPr>
          <a:xfrm>
            <a:off x="6600301" y="939338"/>
            <a:ext cx="4936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>
                <a:latin typeface="+mn-ea"/>
              </a:rPr>
              <a:t>딥페이크</a:t>
            </a:r>
            <a:r>
              <a:rPr lang="ko-KR" altLang="en-US" sz="3200" b="1" dirty="0">
                <a:latin typeface="+mn-ea"/>
              </a:rPr>
              <a:t> 신문고 페이지</a:t>
            </a:r>
            <a:br>
              <a:rPr lang="en-US" altLang="ko-KR" sz="3200" b="1" dirty="0">
                <a:latin typeface="+mn-ea"/>
              </a:rPr>
            </a:br>
            <a:r>
              <a:rPr lang="en-US" altLang="ko-KR" sz="1600" b="1" dirty="0">
                <a:latin typeface="+mn-ea"/>
              </a:rPr>
              <a:t>- </a:t>
            </a:r>
            <a:r>
              <a:rPr lang="ko-KR" altLang="en-US" sz="1600" b="1" dirty="0">
                <a:latin typeface="+mn-ea"/>
              </a:rPr>
              <a:t>대응 전략 제안</a:t>
            </a:r>
            <a:endParaRPr lang="ko-KR" altLang="en-US" sz="3200" b="1" dirty="0">
              <a:latin typeface="+mn-ea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00EFC504-0865-DE7C-C9CA-F159C2A9DB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144" y="1195535"/>
            <a:ext cx="5329236" cy="453135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962EB07-9EA7-ABB9-A0FE-96068988CD03}"/>
              </a:ext>
            </a:extLst>
          </p:cNvPr>
          <p:cNvSpPr txBox="1"/>
          <p:nvPr/>
        </p:nvSpPr>
        <p:spPr>
          <a:xfrm>
            <a:off x="6412528" y="2529329"/>
            <a:ext cx="54913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가해자가 영상물로 협박하는 경우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바로 캡쳐 후 신문고 웹페이지에 올려 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차 피해 방지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835D2C7D-6A8D-2726-A7AE-1AD60F384C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-307849"/>
            <a:ext cx="12192000" cy="711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587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80838-34BF-636A-1219-F5345789D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림 36">
            <a:extLst>
              <a:ext uri="{FF2B5EF4-FFF2-40B4-BE49-F238E27FC236}">
                <a16:creationId xmlns:a16="http://schemas.microsoft.com/office/drawing/2014/main" id="{340BBE97-DFF8-72C4-1EA4-1783AC817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4546"/>
            <a:ext cx="12192000" cy="6973646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DE6402E2-9CB3-B1B0-B5EE-5A304E32CB25}"/>
              </a:ext>
            </a:extLst>
          </p:cNvPr>
          <p:cNvSpPr/>
          <p:nvPr/>
        </p:nvSpPr>
        <p:spPr>
          <a:xfrm>
            <a:off x="3940935" y="2343955"/>
            <a:ext cx="4301544" cy="56667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0442092-6970-95DE-3CCC-CC3B43B4913E}"/>
              </a:ext>
            </a:extLst>
          </p:cNvPr>
          <p:cNvSpPr/>
          <p:nvPr/>
        </p:nvSpPr>
        <p:spPr>
          <a:xfrm>
            <a:off x="4093335" y="4374392"/>
            <a:ext cx="4301544" cy="17044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150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D34D486-B2E0-71DF-82A3-6B78726C2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B4EF4D3-85C4-7405-77CD-94C7B6679900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73882-4CC9-3F37-B86F-0791DA2B7DAD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11365-21E9-EA57-088B-B81C19808A60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1D3C0A-F37F-2D81-0F87-D3FAF92A36E1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807E71-A97C-F260-B917-86EFCF2C7793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</p:spTree>
    <p:extLst>
      <p:ext uri="{BB962C8B-B14F-4D97-AF65-F5344CB8AC3E}">
        <p14:creationId xmlns:p14="http://schemas.microsoft.com/office/powerpoint/2010/main" val="178309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06A8E8-6575-7247-D4FF-2271A4DE7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A7F6BD9-7494-B994-4B1E-2021F8606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9901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D0059DC-F433-97FA-1DBB-D6EDC9B6A9F5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61052A-C8ED-4917-701D-3B08D18197C8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1C4CF6-AEEC-437E-E7FE-314BCBEA0069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DBDA90-D9C2-E49E-0732-A3492CBBBA89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0AAD00-3346-1CA7-3229-164D51B1136B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8F2522-4C49-5B07-2EBE-1302B25B7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25" y="763548"/>
            <a:ext cx="10939549" cy="538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393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2966A-8A09-E237-79D9-40A8E7198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1452747-5944-FE3B-AFC4-EAAF5F52C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A6191BE-F0D9-A4F6-4C41-CB28E345F9EC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10A205-0B10-9F74-8214-15643085B336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E01BCD-3357-E298-ECC7-CF9D7E6E5B71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9A522A-2046-95C3-1EA7-B98D16D0480A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F4300A-CA21-641F-674D-342105E663BF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7916663-A2E8-6088-DAA8-30D5272F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163782"/>
            <a:ext cx="10564930" cy="501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51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101F4-AD72-C66A-2D42-C7D055240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A09DBD2-BAF9-95C8-DCB2-10D28BD42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9901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646194C-98EC-E83E-CCD3-6B8A3879DBFE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94A73D-995E-1A4E-C1DE-9993DC1D19E2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EC32ED-31F3-D9C4-0070-2398357D1092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1AB2B-8816-CDF6-411D-E5F94D8FDD03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92EE81-9890-F224-5B46-3025B767FE10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752AEB9-8823-DD2F-814C-809489710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2BA9255-01D6-34C0-57D7-13F950961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47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000B0-61B1-6A38-A942-465226500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1DF353A-0CCD-F0D5-87EB-FB97E3A50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81C463E-44F0-BC1F-4997-4236C0776DED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4DAB9B-C643-992E-EC54-6617ABE1FF87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4E8CCC-1738-EECF-E2F5-2C0B89C5F3BA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8E55E9-125F-E308-151F-8B24C77770F8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175502-EFCC-F8F9-B3F3-8AAC49F01D96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769050-B1C6-72B5-EF89-DA1307143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0AFAE9F-D450-C585-8502-C7055C994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02DBB17-20C1-8397-BDFB-241E85842A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68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E7B4E-0561-CFBC-5979-910616E10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9FF2CCB-6492-E5A7-7F0B-8A2A8710F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90AC37A-F171-D6E3-1E56-BDCB5292F199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50B8E6-3479-34DD-F8D2-C2BD147CF410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09CA1B-FD4C-3D7A-AA47-1CCC8E2F9324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59C7BC-9CCB-31BA-D798-6684D70A393D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BE7A9B-1CEF-33C4-AEAF-F9C3F451EE71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0E391FF-5B0A-BB26-16D7-B923B7302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3B6E08D-E189-8C0F-912C-E73597CEC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2C2D702-7893-EA24-D0DE-DC77895366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9E594D2-07F3-53E6-CC7E-9F87648097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293717"/>
            <a:ext cx="12192000" cy="715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850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9271B-D71C-C2D5-D807-44015DD77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AFDB5F8-C8DF-B7C1-B343-CB243FB9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027D91F-CD0C-44D1-0F82-6E6C2590773F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5EB6D1-C583-FA25-B328-16A1E4A4952F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A0B811-DB39-5321-2238-29A36939506D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E4976E-5821-C2B8-E3F3-AFE19A2A8722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63F0EA-5BFA-8956-96C4-46D9E728258A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BE7BFCB-5D7D-8D64-F9A0-2176842C6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9E2FC2A-3171-25D4-F6EF-09A9015CB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C93EFCD-7B55-539E-F1DE-2482F99F18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0632F77-4ECE-CF61-791D-8162DC45D0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293717"/>
            <a:ext cx="12192000" cy="715171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2356971-95ED-F390-6636-E9C46A666A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-293718"/>
            <a:ext cx="12192000" cy="715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743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EE88C2-83CD-C134-1270-D7129F589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06AD31-0FB8-5D5E-6FD0-D1F8A30F5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3716"/>
            <a:ext cx="12192000" cy="711424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6E3397E-1F40-B0FC-41EA-7C642597E4BD}"/>
              </a:ext>
            </a:extLst>
          </p:cNvPr>
          <p:cNvSpPr/>
          <p:nvPr/>
        </p:nvSpPr>
        <p:spPr>
          <a:xfrm>
            <a:off x="5181599" y="2183476"/>
            <a:ext cx="5458691" cy="3735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4A62AC-149A-47A8-D541-CE33512C7BBA}"/>
              </a:ext>
            </a:extLst>
          </p:cNvPr>
          <p:cNvSpPr txBox="1"/>
          <p:nvPr/>
        </p:nvSpPr>
        <p:spPr>
          <a:xfrm>
            <a:off x="4860174" y="2427317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딥페이크란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? </a:t>
            </a:r>
            <a:endParaRPr lang="ko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A07975-5264-CDB0-77F0-4034E8E3FAE2}"/>
              </a:ext>
            </a:extLst>
          </p:cNvPr>
          <p:cNvSpPr txBox="1"/>
          <p:nvPr/>
        </p:nvSpPr>
        <p:spPr>
          <a:xfrm>
            <a:off x="4860174" y="3351415"/>
            <a:ext cx="3175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ko-KR" altLang="en-US" sz="2000" b="1" dirty="0" err="1"/>
              <a:t>딥페이크</a:t>
            </a:r>
            <a:r>
              <a:rPr lang="ko-KR" altLang="en-US" sz="2000" b="1" dirty="0"/>
              <a:t> 사례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81F6A7-5BB7-EE5E-EBCE-A5F5E4FDA250}"/>
              </a:ext>
            </a:extLst>
          </p:cNvPr>
          <p:cNvSpPr txBox="1"/>
          <p:nvPr/>
        </p:nvSpPr>
        <p:spPr>
          <a:xfrm>
            <a:off x="4860173" y="4194289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외 </a:t>
            </a:r>
            <a:r>
              <a:rPr lang="en-US" altLang="ko-KR" sz="2000" b="1" dirty="0"/>
              <a:t>AI </a:t>
            </a:r>
            <a:r>
              <a:rPr lang="ko-KR" altLang="en-US" sz="2000" b="1" dirty="0"/>
              <a:t>관련 최신기술 및 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9C1D91-9A66-4EC7-46EE-C9983F168675}"/>
              </a:ext>
            </a:extLst>
          </p:cNvPr>
          <p:cNvSpPr txBox="1"/>
          <p:nvPr/>
        </p:nvSpPr>
        <p:spPr>
          <a:xfrm>
            <a:off x="4860172" y="5118387"/>
            <a:ext cx="4921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대응책 아이디어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DAB2E4-BD35-AF66-D817-83A9011B5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35" y="1215884"/>
            <a:ext cx="10564930" cy="49648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356E2C3-D67F-54F9-34D1-326A9B383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94" y="1072418"/>
            <a:ext cx="10775612" cy="516313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49C4A02-DB5D-A9BF-BDEF-C14CD494C8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93716"/>
            <a:ext cx="12192000" cy="7151716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0C86562-CE47-7095-C58C-C664F8363583}"/>
              </a:ext>
            </a:extLst>
          </p:cNvPr>
          <p:cNvSpPr/>
          <p:nvPr/>
        </p:nvSpPr>
        <p:spPr>
          <a:xfrm>
            <a:off x="6533804" y="875607"/>
            <a:ext cx="4106486" cy="825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363748-062C-B488-40D4-DA4B96617DDD}"/>
              </a:ext>
            </a:extLst>
          </p:cNvPr>
          <p:cNvSpPr txBox="1"/>
          <p:nvPr/>
        </p:nvSpPr>
        <p:spPr>
          <a:xfrm>
            <a:off x="6600301" y="939338"/>
            <a:ext cx="3602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+mn-ea"/>
              </a:rPr>
              <a:t>KAIST</a:t>
            </a:r>
            <a:r>
              <a:rPr lang="ko-KR" altLang="en-US" sz="3200" b="1" dirty="0">
                <a:latin typeface="+mn-ea"/>
              </a:rPr>
              <a:t> </a:t>
            </a:r>
            <a:r>
              <a:rPr lang="en-US" altLang="ko-KR" sz="3200" b="1" dirty="0" err="1">
                <a:latin typeface="+mn-ea"/>
              </a:rPr>
              <a:t>KaiCatch</a:t>
            </a:r>
            <a:endParaRPr lang="ko-KR" altLang="en-US" sz="3200" b="1" dirty="0"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ED5DDDE-4C90-EF67-A68A-6FBEE109BB03}"/>
              </a:ext>
            </a:extLst>
          </p:cNvPr>
          <p:cNvSpPr/>
          <p:nvPr/>
        </p:nvSpPr>
        <p:spPr>
          <a:xfrm>
            <a:off x="210584" y="-117842"/>
            <a:ext cx="5732693" cy="6635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105D561-C045-DCEC-77E1-DA154890FE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0836" y="1657273"/>
            <a:ext cx="3181512" cy="3023062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6872155C-E4E0-A697-0690-ED751BC0F5F4}"/>
              </a:ext>
            </a:extLst>
          </p:cNvPr>
          <p:cNvSpPr/>
          <p:nvPr/>
        </p:nvSpPr>
        <p:spPr>
          <a:xfrm>
            <a:off x="6586627" y="1524113"/>
            <a:ext cx="4591220" cy="49930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653C83-F25D-D03B-92F9-EB5854F19871}"/>
              </a:ext>
            </a:extLst>
          </p:cNvPr>
          <p:cNvSpPr txBox="1"/>
          <p:nvPr/>
        </p:nvSpPr>
        <p:spPr>
          <a:xfrm>
            <a:off x="6592381" y="2153142"/>
            <a:ext cx="49728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의심 동영상을 확인 후</a:t>
            </a:r>
            <a:r>
              <a:rPr lang="en-US" altLang="ko-KR" sz="1600" b="1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</a:rPr>
              <a:t>동영상 </a:t>
            </a:r>
            <a:r>
              <a:rPr lang="ko-KR" altLang="en-US" b="1" dirty="0" err="1">
                <a:solidFill>
                  <a:schemeClr val="bg1">
                    <a:lumMod val="50000"/>
                  </a:schemeClr>
                </a:solidFill>
              </a:rPr>
              <a:t>위변조</a:t>
            </a:r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</a:rPr>
              <a:t> 탐지 </a:t>
            </a:r>
            <a:br>
              <a:rPr lang="en-US" altLang="ko-KR" b="1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</a:rPr>
              <a:t>엔진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을 사용하여 변조된 영상인지 판단</a:t>
            </a:r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</a:rPr>
              <a:t>동영상의 극히 작은 영역까지 확인하여 무결성 여부를 판독</a:t>
            </a:r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94E4406E-29F6-5844-004B-389CBBC4EB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0094" y="4122531"/>
            <a:ext cx="4849060" cy="192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538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636</Words>
  <Application>Microsoft Office PowerPoint</Application>
  <PresentationFormat>와이드스크린</PresentationFormat>
  <Paragraphs>131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주영 강</dc:creator>
  <cp:lastModifiedBy>주영 강</cp:lastModifiedBy>
  <cp:revision>2</cp:revision>
  <dcterms:created xsi:type="dcterms:W3CDTF">2024-10-29T09:37:52Z</dcterms:created>
  <dcterms:modified xsi:type="dcterms:W3CDTF">2025-05-01T08:11:29Z</dcterms:modified>
</cp:coreProperties>
</file>

<file path=docProps/thumbnail.jpeg>
</file>